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58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62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3E223-071F-568B-C467-166944FF6C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8F6866-780B-FB02-5A2E-327ABFFB1A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BBA318-379A-7AF1-3D9C-8E6676211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7A4AD-ADE5-4E4F-8BA4-360615385614}" type="datetimeFigureOut">
              <a:rPr lang="en-GB" smtClean="0"/>
              <a:t>11/11/2023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3F6BF6-1021-CFC0-8F3C-59F8EA1F9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365FD0-62EF-39D4-AC0B-F5C7B13A3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60DFD-39C6-4F74-ABD1-AE5C79273D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4564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C3953-63AD-3F70-F585-15CE0DA1C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0839A0-FEA9-E34E-3C6A-873F4BDD4B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39AE86-2A99-FEE0-7B5E-443B72F00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7A4AD-ADE5-4E4F-8BA4-360615385614}" type="datetimeFigureOut">
              <a:rPr lang="en-GB" smtClean="0"/>
              <a:t>11/11/2023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EACEF4-1F94-1F97-A223-F02CE027D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D96062-E97E-3854-FD91-191108F20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60DFD-39C6-4F74-ABD1-AE5C79273D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907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DEFA22-5C73-4CE5-5052-7C1C0DDE30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5BC388-F741-20F5-0758-A6F7438EC7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831A1D-A485-4098-EB1C-A7938D135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7A4AD-ADE5-4E4F-8BA4-360615385614}" type="datetimeFigureOut">
              <a:rPr lang="en-GB" smtClean="0"/>
              <a:t>11/11/2023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69D7FD-8EFB-962F-0996-439672C82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BA72DC-1017-95D5-A0F8-89CD89731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60DFD-39C6-4F74-ABD1-AE5C79273D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4064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CC371-8487-6461-154A-FCFBFF315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5C86AC-9673-213A-B1F2-B323E6AB58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AF566-F094-E9DF-63B1-1E95E3C70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7A4AD-ADE5-4E4F-8BA4-360615385614}" type="datetimeFigureOut">
              <a:rPr lang="en-GB" smtClean="0"/>
              <a:t>11/11/2023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9C2C5-E788-2147-98C4-D619B2B25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EBA4D-E6FE-95B4-AA55-66FC760B5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60DFD-39C6-4F74-ABD1-AE5C79273D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8974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C745F-281D-5632-C852-C73F8C02C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2F2FDA-4F29-4354-AAC4-DB3CD8BDF3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8DAAC2-0884-F394-7DCC-474F1A232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7A4AD-ADE5-4E4F-8BA4-360615385614}" type="datetimeFigureOut">
              <a:rPr lang="en-GB" smtClean="0"/>
              <a:t>11/11/2023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C28D5C-216F-0FE7-67A9-C24D7668E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83392-C30F-17BA-036F-09EFEDB3F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60DFD-39C6-4F74-ABD1-AE5C79273D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3975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63DF7-9570-1534-B434-8062DBE08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11B448-642A-D743-2333-1FC218BD43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0CFA73-F6EB-7EA6-862C-2B12B54C97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3383D6-C19A-3DE4-42E3-4A1D93D27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7A4AD-ADE5-4E4F-8BA4-360615385614}" type="datetimeFigureOut">
              <a:rPr lang="en-GB" smtClean="0"/>
              <a:t>11/11/2023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3A6E47-F85A-3DDD-1D21-50A28753B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160C11-78C7-7A96-EFFB-C352DE6A2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60DFD-39C6-4F74-ABD1-AE5C79273D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9075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22886-AD93-1EB1-53BB-208A33046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E2924D-316E-7573-916A-E44A58CC38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4E43D8-0354-0968-FABA-B12803A3FC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762568-B3BD-E52A-0CFA-78BC4D29B2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0D8ED4-EFE2-13B4-5C0F-506211195C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4550DD-9EEB-44A5-6CE1-3AB10481F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7A4AD-ADE5-4E4F-8BA4-360615385614}" type="datetimeFigureOut">
              <a:rPr lang="en-GB" smtClean="0"/>
              <a:t>11/11/2023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2A68D5-1E9C-2A57-5235-ECCAEBA0D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CAD98C-2CA3-DFB6-ADAB-1CB89B7DD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60DFD-39C6-4F74-ABD1-AE5C79273D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384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F3C37-F79F-B428-ED87-081841AA5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201F31-057B-791E-E037-99F0C1E33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7A4AD-ADE5-4E4F-8BA4-360615385614}" type="datetimeFigureOut">
              <a:rPr lang="en-GB" smtClean="0"/>
              <a:t>11/11/2023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26D070-B1FA-8259-0D0C-118AFF791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BEB707-D226-93A6-55FE-63E54E7B9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60DFD-39C6-4F74-ABD1-AE5C79273D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4792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D25EFC-B02E-6EF3-CB8E-EC667D119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7A4AD-ADE5-4E4F-8BA4-360615385614}" type="datetimeFigureOut">
              <a:rPr lang="en-GB" smtClean="0"/>
              <a:t>11/11/2023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A369FC-D445-B50D-1539-44B0AD007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758009-6552-DB8B-7883-C8B15873D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60DFD-39C6-4F74-ABD1-AE5C79273D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6265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E1662-6105-6C9A-2FF0-477CCFB70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335BC-9A85-63DC-9FEB-16A7E44BC3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C9759B-9A37-51F6-5CE7-D7C89B9CF5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87641A-FA56-4D90-6CDB-D8BC7F8AE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7A4AD-ADE5-4E4F-8BA4-360615385614}" type="datetimeFigureOut">
              <a:rPr lang="en-GB" smtClean="0"/>
              <a:t>11/11/2023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620E28-CADE-C410-4935-668806C8C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85905C-E006-8CCA-B271-E81EE1C14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60DFD-39C6-4F74-ABD1-AE5C79273D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8274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6F54D-6A3B-0211-A4F7-C79AC81C4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705278-4DD2-4652-AD52-8DD761B678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542EF3-32C9-DAFA-1B41-AA7EB58ADA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23BAEE-8A6D-1A9E-3AB5-2FD88A584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7A4AD-ADE5-4E4F-8BA4-360615385614}" type="datetimeFigureOut">
              <a:rPr lang="en-GB" smtClean="0"/>
              <a:t>11/11/2023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E990E2-9C81-7BDD-D3E7-638399B81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0D639C-81B1-0D34-131F-1A1DDDCDE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60DFD-39C6-4F74-ABD1-AE5C79273D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327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19B5A1-5738-CD7F-42E0-0ED9232EA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F874E2-A26B-28B0-171D-47962EA9B7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350C0E-BC10-F49E-A4D1-FCED090E52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57A4AD-ADE5-4E4F-8BA4-360615385614}" type="datetimeFigureOut">
              <a:rPr lang="en-GB" smtClean="0"/>
              <a:t>11/11/2023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3EDEA1-D4DA-0487-4E1F-77562C1B56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DF3B39-E81A-A30C-E403-123C9EF452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760DFD-39C6-4F74-ABD1-AE5C79273D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844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A4F242-0853-BEA5-53DF-DB9CC5B81A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94716" y="739978"/>
            <a:ext cx="5334930" cy="3004145"/>
          </a:xfrm>
        </p:spPr>
        <p:txBody>
          <a:bodyPr>
            <a:normAutofit/>
          </a:bodyPr>
          <a:lstStyle/>
          <a:p>
            <a:r>
              <a:rPr lang="en-GB" dirty="0"/>
              <a:t>Further Adventures in Entomology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EFB48F-124F-13D4-C621-26C279FD71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4715" y="3836197"/>
            <a:ext cx="5334931" cy="2189214"/>
          </a:xfrm>
        </p:spPr>
        <p:txBody>
          <a:bodyPr>
            <a:normAutofit/>
          </a:bodyPr>
          <a:lstStyle/>
          <a:p>
            <a:endParaRPr lang="en-GB" dirty="0"/>
          </a:p>
          <a:p>
            <a:r>
              <a:rPr lang="en-GB" sz="2800" b="1" dirty="0"/>
              <a:t>Sue Taylor </a:t>
            </a:r>
          </a:p>
          <a:p>
            <a:r>
              <a:rPr lang="en-GB" dirty="0"/>
              <a:t>Newcomer Award for Wildlife Recording</a:t>
            </a:r>
          </a:p>
          <a:p>
            <a:r>
              <a:rPr lang="en-GB" b="1" dirty="0"/>
              <a:t>2019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" name="Picture 4" descr="A white circle with a green leaf and blue text&#10;&#10;Description automatically generated">
            <a:extLst>
              <a:ext uri="{FF2B5EF4-FFF2-40B4-BE49-F238E27FC236}">
                <a16:creationId xmlns:a16="http://schemas.microsoft.com/office/drawing/2014/main" id="{6B2288BC-19DF-FCDC-AB58-FBD741400A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3"/>
          <a:stretch/>
        </p:blipFill>
        <p:spPr>
          <a:xfrm>
            <a:off x="631840" y="598720"/>
            <a:ext cx="5178249" cy="517824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1B23B8-B48F-EA6B-4331-DEB2B215C27A}"/>
              </a:ext>
            </a:extLst>
          </p:cNvPr>
          <p:cNvSpPr txBox="1"/>
          <p:nvPr/>
        </p:nvSpPr>
        <p:spPr>
          <a:xfrm>
            <a:off x="8482432" y="6346824"/>
            <a:ext cx="30472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©Sue Taylor November 2023</a:t>
            </a:r>
          </a:p>
        </p:txBody>
      </p:sp>
      <p:pic>
        <p:nvPicPr>
          <p:cNvPr id="7" name="Slide 1">
            <a:hlinkClick r:id="" action="ppaction://media"/>
            <a:extLst>
              <a:ext uri="{FF2B5EF4-FFF2-40B4-BE49-F238E27FC236}">
                <a16:creationId xmlns:a16="http://schemas.microsoft.com/office/drawing/2014/main" id="{6F04F2BC-11D8-1496-9C80-69EA153508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36394" y="2955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049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8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F5C2E7-18DE-F79C-7C82-E5D79DA9DCDC}"/>
              </a:ext>
            </a:extLst>
          </p:cNvPr>
          <p:cNvSpPr txBox="1"/>
          <p:nvPr/>
        </p:nvSpPr>
        <p:spPr>
          <a:xfrm>
            <a:off x="845621" y="619127"/>
            <a:ext cx="5021429" cy="658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Recording &amp; Surveying</a:t>
            </a:r>
          </a:p>
          <a:p>
            <a:r>
              <a:rPr lang="en-GB" sz="2000" dirty="0"/>
              <a:t>I record wherever and whenever I can.</a:t>
            </a:r>
          </a:p>
          <a:p>
            <a:r>
              <a:rPr lang="en-GB" sz="2000" dirty="0"/>
              <a:t>Since Nov 2019 I have made over 22,000 records from 2,277 species. </a:t>
            </a:r>
          </a:p>
          <a:p>
            <a:endParaRPr lang="en-GB" sz="2000" dirty="0"/>
          </a:p>
          <a:p>
            <a:r>
              <a:rPr lang="en-GB" sz="2000" dirty="0"/>
              <a:t>I am involved in a range of transects, surveys and single species studies. Including Downland Plume Moth once thought extinct in the UK.</a:t>
            </a:r>
          </a:p>
          <a:p>
            <a:endParaRPr lang="en-GB" sz="2000" dirty="0"/>
          </a:p>
          <a:p>
            <a:r>
              <a:rPr lang="en-GB" sz="2000" dirty="0"/>
              <a:t>Inevitably I have been delighted to find species that are Nationally Notable or are first county records.</a:t>
            </a:r>
          </a:p>
          <a:p>
            <a:endParaRPr lang="en-GB" sz="2000" dirty="0"/>
          </a:p>
          <a:p>
            <a:r>
              <a:rPr lang="en-GB" sz="2000" dirty="0"/>
              <a:t>These include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The Snow Flea </a:t>
            </a:r>
            <a:r>
              <a:rPr lang="en-GB" sz="2000" i="1" u="sng" dirty="0"/>
              <a:t>Boreas </a:t>
            </a:r>
            <a:r>
              <a:rPr lang="en-GB" sz="2000" i="1" u="sng" dirty="0" err="1"/>
              <a:t>hyemalis</a:t>
            </a:r>
            <a:r>
              <a:rPr lang="en-GB" sz="2000" i="1" u="sng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Yellow </a:t>
            </a:r>
            <a:r>
              <a:rPr lang="en-GB" sz="2000" dirty="0" err="1"/>
              <a:t>Downlooker</a:t>
            </a:r>
            <a:r>
              <a:rPr lang="en-GB" sz="2000" dirty="0"/>
              <a:t> Fly </a:t>
            </a:r>
            <a:r>
              <a:rPr lang="en-GB" sz="2000" i="1" u="sng" dirty="0" err="1"/>
              <a:t>Rhagio</a:t>
            </a:r>
            <a:r>
              <a:rPr lang="en-GB" sz="2000" i="1" u="sng" dirty="0"/>
              <a:t> </a:t>
            </a:r>
            <a:r>
              <a:rPr lang="en-GB" sz="2000" i="1" u="sng" dirty="0" err="1"/>
              <a:t>strigosus</a:t>
            </a:r>
            <a:endParaRPr lang="en-GB" sz="2000" i="1" u="sng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i="1" u="sng" dirty="0" err="1"/>
              <a:t>Tachydromia</a:t>
            </a:r>
            <a:r>
              <a:rPr lang="en-GB" sz="2000" i="1" u="sng" dirty="0"/>
              <a:t> </a:t>
            </a:r>
            <a:r>
              <a:rPr lang="en-GB" sz="2000" i="1" u="sng" dirty="0" err="1"/>
              <a:t>smithi</a:t>
            </a:r>
            <a:r>
              <a:rPr lang="en-GB" sz="2000" i="1" u="sng" dirty="0"/>
              <a:t> </a:t>
            </a:r>
            <a:r>
              <a:rPr lang="en-GB" sz="2000" dirty="0"/>
              <a:t>a tiny Empid fly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endParaRPr lang="en-GB" sz="2000" dirty="0"/>
          </a:p>
          <a:p>
            <a:endParaRPr lang="en-GB" dirty="0"/>
          </a:p>
        </p:txBody>
      </p:sp>
      <p:pic>
        <p:nvPicPr>
          <p:cNvPr id="4" name="Picture 3" descr="A bug on the ground&#10;&#10;Description automatically generated">
            <a:extLst>
              <a:ext uri="{FF2B5EF4-FFF2-40B4-BE49-F238E27FC236}">
                <a16:creationId xmlns:a16="http://schemas.microsoft.com/office/drawing/2014/main" id="{968470AD-96C9-7AE6-44FD-32684E56C0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952" y="413512"/>
            <a:ext cx="3194576" cy="23937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BD294C-A68A-BB59-EA3C-97E267B14F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0986" y="2276475"/>
            <a:ext cx="3073400" cy="2305050"/>
          </a:xfrm>
          <a:prstGeom prst="rect">
            <a:avLst/>
          </a:prstGeom>
        </p:spPr>
      </p:pic>
      <p:pic>
        <p:nvPicPr>
          <p:cNvPr id="8" name="Picture 7" descr="A close-up of a fly&#10;&#10;Description automatically generated">
            <a:extLst>
              <a:ext uri="{FF2B5EF4-FFF2-40B4-BE49-F238E27FC236}">
                <a16:creationId xmlns:a16="http://schemas.microsoft.com/office/drawing/2014/main" id="{D2B6FCF4-2952-F7D1-1951-798470C32E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722" y="3865044"/>
            <a:ext cx="3153806" cy="23646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9BB409-3A81-FF2E-B8D0-0D9684920B3A}"/>
              </a:ext>
            </a:extLst>
          </p:cNvPr>
          <p:cNvSpPr txBox="1"/>
          <p:nvPr/>
        </p:nvSpPr>
        <p:spPr>
          <a:xfrm>
            <a:off x="9684013" y="619127"/>
            <a:ext cx="1619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Snow flea</a:t>
            </a:r>
          </a:p>
          <a:p>
            <a:r>
              <a:rPr lang="en-GB" dirty="0"/>
              <a:t>(5mm) female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C218E8-D9DE-1003-2A43-D8103F0A5A0D}"/>
              </a:ext>
            </a:extLst>
          </p:cNvPr>
          <p:cNvSpPr txBox="1"/>
          <p:nvPr/>
        </p:nvSpPr>
        <p:spPr>
          <a:xfrm>
            <a:off x="6429736" y="2958228"/>
            <a:ext cx="2381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Yellow Down-looker fly</a:t>
            </a:r>
          </a:p>
          <a:p>
            <a:r>
              <a:rPr lang="en-GB" dirty="0"/>
              <a:t>(10-12mm) female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81280F-CEBD-B271-2E74-F07EEF5B16A1}"/>
              </a:ext>
            </a:extLst>
          </p:cNvPr>
          <p:cNvSpPr txBox="1"/>
          <p:nvPr/>
        </p:nvSpPr>
        <p:spPr>
          <a:xfrm>
            <a:off x="9684013" y="4933357"/>
            <a:ext cx="205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u="sng" dirty="0" err="1"/>
              <a:t>Tachydromia</a:t>
            </a:r>
            <a:r>
              <a:rPr lang="en-GB" i="1" u="sng" dirty="0"/>
              <a:t> </a:t>
            </a:r>
            <a:r>
              <a:rPr lang="en-GB" i="1" u="sng" dirty="0" err="1"/>
              <a:t>smithi</a:t>
            </a:r>
            <a:r>
              <a:rPr lang="en-GB" i="1" u="sng" dirty="0"/>
              <a:t> </a:t>
            </a:r>
            <a:r>
              <a:rPr lang="en-GB" dirty="0"/>
              <a:t>a tiny predatory fly (3mm)  in cop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53479E-8548-CEC9-1013-FEAF5050E26F}"/>
              </a:ext>
            </a:extLst>
          </p:cNvPr>
          <p:cNvSpPr txBox="1"/>
          <p:nvPr/>
        </p:nvSpPr>
        <p:spPr>
          <a:xfrm>
            <a:off x="7178218" y="6283054"/>
            <a:ext cx="5886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Some first county records for Bucks</a:t>
            </a:r>
          </a:p>
        </p:txBody>
      </p:sp>
      <p:pic>
        <p:nvPicPr>
          <p:cNvPr id="3" name="slide 2">
            <a:hlinkClick r:id="" action="ppaction://media"/>
            <a:extLst>
              <a:ext uri="{FF2B5EF4-FFF2-40B4-BE49-F238E27FC236}">
                <a16:creationId xmlns:a16="http://schemas.microsoft.com/office/drawing/2014/main" id="{5C41346F-06CA-8CC1-97CD-E98EBB3678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99606" y="2056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780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3D87AF-52F2-6C22-374B-BF609AF820CD}"/>
              </a:ext>
            </a:extLst>
          </p:cNvPr>
          <p:cNvSpPr txBox="1"/>
          <p:nvPr/>
        </p:nvSpPr>
        <p:spPr>
          <a:xfrm>
            <a:off x="931117" y="1075579"/>
            <a:ext cx="451757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Teaching</a:t>
            </a:r>
          </a:p>
          <a:p>
            <a:r>
              <a:rPr lang="en-GB" sz="2000" dirty="0"/>
              <a:t>When I received my award, I was already teaching a course called </a:t>
            </a:r>
          </a:p>
          <a:p>
            <a:r>
              <a:rPr lang="en-GB" sz="2000" dirty="0"/>
              <a:t>‘Introduction to Recording Invertebrates’. </a:t>
            </a:r>
          </a:p>
          <a:p>
            <a:r>
              <a:rPr lang="en-GB" sz="2000" dirty="0"/>
              <a:t>Post Covid this has continued.</a:t>
            </a:r>
          </a:p>
          <a:p>
            <a:endParaRPr lang="en-GB" sz="2000" dirty="0"/>
          </a:p>
          <a:p>
            <a:r>
              <a:rPr lang="en-GB" sz="2000" dirty="0"/>
              <a:t>I will continue to teach as we need to do all we can to engage new recorders,  enthusing and enabling them to confidently make accurate records.</a:t>
            </a:r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A01BBC-0734-C8A5-935F-E27D19E04B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594" t="25950" r="9765" b="11528"/>
          <a:stretch/>
        </p:blipFill>
        <p:spPr>
          <a:xfrm>
            <a:off x="5945171" y="352403"/>
            <a:ext cx="5392427" cy="3076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FC360F-2A08-C00C-FE98-C305793A77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087" t="26768" r="10074" b="10029"/>
          <a:stretch/>
        </p:blipFill>
        <p:spPr>
          <a:xfrm>
            <a:off x="5942101" y="3733013"/>
            <a:ext cx="5394517" cy="2912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872B439-40E2-8298-2061-5BE7619C34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70144" y="1087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919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7E9F04-B423-28E2-1C92-38A066631AA3}"/>
              </a:ext>
            </a:extLst>
          </p:cNvPr>
          <p:cNvSpPr txBox="1"/>
          <p:nvPr/>
        </p:nvSpPr>
        <p:spPr>
          <a:xfrm>
            <a:off x="561496" y="403460"/>
            <a:ext cx="3398396" cy="689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Associations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I am now on the Council of </a:t>
            </a:r>
            <a:r>
              <a:rPr lang="en-GB" b="1" dirty="0"/>
              <a:t>The British Entomological and Natural History Society.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A committee member of my local </a:t>
            </a:r>
            <a:r>
              <a:rPr lang="en-GB" sz="2000" b="1" dirty="0"/>
              <a:t>Butterfly Conservation </a:t>
            </a:r>
            <a:r>
              <a:rPr lang="en-GB" sz="2000" dirty="0"/>
              <a:t>Group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Regular surveyor and walk leader for </a:t>
            </a:r>
            <a:r>
              <a:rPr lang="en-GB" sz="2000" b="1" dirty="0"/>
              <a:t>BBOWT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Active member of the </a:t>
            </a:r>
            <a:r>
              <a:rPr lang="en-GB" sz="2000" b="1" dirty="0"/>
              <a:t>Dipterists Forum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Active member of The </a:t>
            </a:r>
            <a:r>
              <a:rPr lang="en-GB" sz="2000" b="1" dirty="0"/>
              <a:t>Bucks Invertebrate Group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Through all these there are opportunities to engage with people and encourage them to learn about and record invertebrates; opportunities for me to learn too.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F283A48-78B7-7341-CBCA-3F1D92D7D5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892" y="1547887"/>
            <a:ext cx="8002087" cy="3203961"/>
          </a:xfrm>
          <a:prstGeom prst="rect">
            <a:avLst/>
          </a:prstGeom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53160E0E-3A0B-DF88-F2C3-F6A42E00A67B}"/>
              </a:ext>
            </a:extLst>
          </p:cNvPr>
          <p:cNvSpPr/>
          <p:nvPr/>
        </p:nvSpPr>
        <p:spPr>
          <a:xfrm>
            <a:off x="8451130" y="1402808"/>
            <a:ext cx="457200" cy="857669"/>
          </a:xfrm>
          <a:prstGeom prst="down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87F05D-BD15-CA7F-3E9E-7E6416FBBD03}"/>
              </a:ext>
            </a:extLst>
          </p:cNvPr>
          <p:cNvSpPr txBox="1"/>
          <p:nvPr/>
        </p:nvSpPr>
        <p:spPr>
          <a:xfrm>
            <a:off x="5759777" y="4896927"/>
            <a:ext cx="465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/>
              <a:t>Dipterist</a:t>
            </a:r>
            <a:r>
              <a:rPr lang="en-GB" b="1" dirty="0"/>
              <a:t> Spring meeting 2023 Wiltshire</a:t>
            </a:r>
          </a:p>
          <a:p>
            <a:r>
              <a:rPr lang="en-GB" dirty="0"/>
              <a:t>A great bunch of people to help hone your skills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952764-B223-4FFB-5186-2CDBEBD28345}"/>
              </a:ext>
            </a:extLst>
          </p:cNvPr>
          <p:cNvSpPr txBox="1"/>
          <p:nvPr/>
        </p:nvSpPr>
        <p:spPr>
          <a:xfrm>
            <a:off x="8436990" y="1008668"/>
            <a:ext cx="744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me</a:t>
            </a:r>
          </a:p>
        </p:txBody>
      </p:sp>
      <p:pic>
        <p:nvPicPr>
          <p:cNvPr id="9" name="Slide 4">
            <a:hlinkClick r:id="" action="ppaction://media"/>
            <a:extLst>
              <a:ext uri="{FF2B5EF4-FFF2-40B4-BE49-F238E27FC236}">
                <a16:creationId xmlns:a16="http://schemas.microsoft.com/office/drawing/2014/main" id="{0ACED039-23BB-EC94-7CAC-21ABFDA4BA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86822" y="4034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48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0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73D973C2-9625-7E55-A796-6DDF50925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3" t="17520" r="17946" b="13551"/>
          <a:stretch/>
        </p:blipFill>
        <p:spPr bwMode="auto">
          <a:xfrm>
            <a:off x="8025147" y="3438524"/>
            <a:ext cx="3545222" cy="257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0167BD-5903-07E7-B9B9-994137183DF6}"/>
              </a:ext>
            </a:extLst>
          </p:cNvPr>
          <p:cNvSpPr txBox="1"/>
          <p:nvPr/>
        </p:nvSpPr>
        <p:spPr>
          <a:xfrm>
            <a:off x="814688" y="460502"/>
            <a:ext cx="6881306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Darwin Tree of Life Project</a:t>
            </a:r>
          </a:p>
          <a:p>
            <a:r>
              <a:rPr lang="en-GB" sz="2000" dirty="0"/>
              <a:t>I was introduced to this project by the Dipterists forum, the project seeks to map the genome of every UK species.</a:t>
            </a:r>
          </a:p>
          <a:p>
            <a:endParaRPr lang="en-GB" dirty="0"/>
          </a:p>
          <a:p>
            <a:r>
              <a:rPr lang="en-GB" sz="2000" dirty="0"/>
              <a:t>I dislike killing insects, preferring to photograph them. </a:t>
            </a:r>
          </a:p>
          <a:p>
            <a:r>
              <a:rPr lang="en-GB" sz="2000" dirty="0"/>
              <a:t>But I realise that a small number of each species will need to be collected if we are to find technologies that might make collecting less necessary in the future.</a:t>
            </a:r>
          </a:p>
          <a:p>
            <a:endParaRPr lang="en-GB" dirty="0"/>
          </a:p>
          <a:p>
            <a:r>
              <a:rPr lang="en-GB" sz="2000" dirty="0"/>
              <a:t>Because I survey sites for a variety of organisations, I was able to collect on many sites.</a:t>
            </a:r>
          </a:p>
          <a:p>
            <a:r>
              <a:rPr lang="en-GB" sz="2000" dirty="0"/>
              <a:t>As a pan-lister I could collect across many taxa, including  flies, bugs, bees, spiders, snails and  beetles.</a:t>
            </a:r>
          </a:p>
          <a:p>
            <a:r>
              <a:rPr lang="en-GB" sz="2000" dirty="0"/>
              <a:t>I understand that I am one of the most regular contributors across the invertebrate taxa to the scheme.</a:t>
            </a:r>
          </a:p>
          <a:p>
            <a:endParaRPr lang="en-GB" dirty="0"/>
          </a:p>
          <a:p>
            <a:r>
              <a:rPr lang="en-GB" sz="2000" dirty="0"/>
              <a:t>I have already co-authored two genome notes *and I am likely to write up to 30 more. </a:t>
            </a:r>
          </a:p>
          <a:p>
            <a:r>
              <a:rPr lang="en-GB" sz="2000" i="1" dirty="0"/>
              <a:t>*descriptions of the insect which has had its DNA sequenced </a:t>
            </a:r>
          </a:p>
          <a:p>
            <a:endParaRPr lang="en-GB" dirty="0"/>
          </a:p>
        </p:txBody>
      </p:sp>
      <p:pic>
        <p:nvPicPr>
          <p:cNvPr id="4" name="Picture 3" descr="A close-up of a bee&#10;&#10;Description automatically generated">
            <a:extLst>
              <a:ext uri="{FF2B5EF4-FFF2-40B4-BE49-F238E27FC236}">
                <a16:creationId xmlns:a16="http://schemas.microsoft.com/office/drawing/2014/main" id="{171034DE-4080-4BEF-A406-7AAFE0D692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925" y="514886"/>
            <a:ext cx="3556000" cy="2667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7C0AC1-5898-540E-3F82-7E251479B37E}"/>
              </a:ext>
            </a:extLst>
          </p:cNvPr>
          <p:cNvSpPr txBox="1"/>
          <p:nvPr/>
        </p:nvSpPr>
        <p:spPr>
          <a:xfrm>
            <a:off x="8035925" y="2708314"/>
            <a:ext cx="194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Downland Villa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9F9D21-4A15-EEFC-9965-4A24A4D961A3}"/>
              </a:ext>
            </a:extLst>
          </p:cNvPr>
          <p:cNvSpPr txBox="1"/>
          <p:nvPr/>
        </p:nvSpPr>
        <p:spPr>
          <a:xfrm>
            <a:off x="9293894" y="5553075"/>
            <a:ext cx="2276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Large Sharp-tailed bee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AEDC4E-C4AA-96C3-CFA0-CD66D896F280}"/>
              </a:ext>
            </a:extLst>
          </p:cNvPr>
          <p:cNvSpPr txBox="1"/>
          <p:nvPr/>
        </p:nvSpPr>
        <p:spPr>
          <a:xfrm>
            <a:off x="8035925" y="3461324"/>
            <a:ext cx="2667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©John Curd from </a:t>
            </a:r>
            <a:r>
              <a:rPr lang="en-GB" sz="1200" dirty="0" err="1"/>
              <a:t>iRec</a:t>
            </a:r>
            <a:endParaRPr lang="en-GB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5524FD-2A73-EFBB-DA3F-D6B30F1B3CD6}"/>
              </a:ext>
            </a:extLst>
          </p:cNvPr>
          <p:cNvSpPr txBox="1"/>
          <p:nvPr/>
        </p:nvSpPr>
        <p:spPr>
          <a:xfrm>
            <a:off x="8228052" y="6033609"/>
            <a:ext cx="3666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Two species I have collected and </a:t>
            </a:r>
          </a:p>
          <a:p>
            <a:r>
              <a:rPr lang="en-GB" dirty="0"/>
              <a:t>co-authored genome notes for.</a:t>
            </a:r>
          </a:p>
        </p:txBody>
      </p:sp>
      <p:pic>
        <p:nvPicPr>
          <p:cNvPr id="3" name="slide 5">
            <a:hlinkClick r:id="" action="ppaction://media"/>
            <a:extLst>
              <a:ext uri="{FF2B5EF4-FFF2-40B4-BE49-F238E27FC236}">
                <a16:creationId xmlns:a16="http://schemas.microsoft.com/office/drawing/2014/main" id="{07722B4E-3A11-CA98-A95A-A4E38D4864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4803" y="2168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782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</TotalTime>
  <Words>456</Words>
  <Application>Microsoft Office PowerPoint</Application>
  <PresentationFormat>Widescreen</PresentationFormat>
  <Paragraphs>63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Further Adventures in Entomology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Further Adventures in Entomology</dc:title>
  <dc:creator>S Taylor</dc:creator>
  <cp:lastModifiedBy>S Taylor</cp:lastModifiedBy>
  <cp:revision>6</cp:revision>
  <dcterms:created xsi:type="dcterms:W3CDTF">2023-11-03T21:29:05Z</dcterms:created>
  <dcterms:modified xsi:type="dcterms:W3CDTF">2023-11-11T21:10:17Z</dcterms:modified>
</cp:coreProperties>
</file>